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4"/>
  </p:handoutMasterIdLst>
  <p:sldIdLst>
    <p:sldId id="258" r:id="rId3"/>
    <p:sldId id="259" r:id="rId4"/>
    <p:sldId id="257" r:id="rId5"/>
    <p:sldId id="292" r:id="rId6"/>
    <p:sldId id="260" r:id="rId8"/>
    <p:sldId id="291" r:id="rId9"/>
    <p:sldId id="293" r:id="rId10"/>
    <p:sldId id="294" r:id="rId11"/>
    <p:sldId id="269" r:id="rId12"/>
    <p:sldId id="270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3C5"/>
    <a:srgbClr val="FF501A"/>
    <a:srgbClr val="FF9933"/>
    <a:srgbClr val="FF0000"/>
    <a:srgbClr val="04DFF6"/>
    <a:srgbClr val="03ABBF"/>
    <a:srgbClr val="3EEAFC"/>
    <a:srgbClr val="6F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857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96"/>
      </p:cViewPr>
      <p:guideLst>
        <p:guide orient="horz" pos="22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  <p:pic>
        <p:nvPicPr>
          <p:cNvPr id="1031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GIF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GIF"/><Relationship Id="rId7" Type="http://schemas.openxmlformats.org/officeDocument/2006/relationships/image" Target="../media/image20.GIF"/><Relationship Id="rId6" Type="http://schemas.openxmlformats.org/officeDocument/2006/relationships/image" Target="../media/image13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7FAFD">
                <a:alpha val="100000"/>
              </a:srgbClr>
            </a:gs>
            <a:gs pos="74001">
              <a:srgbClr val="B5D2EC">
                <a:alpha val="100000"/>
              </a:srgbClr>
            </a:gs>
            <a:gs pos="83000">
              <a:srgbClr val="B5D2EC">
                <a:alpha val="100000"/>
              </a:srgbClr>
            </a:gs>
            <a:gs pos="100000">
              <a:srgbClr val="CEE1F2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42340" y="188595"/>
            <a:ext cx="1068578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Implementation of Augmented Reality and Virtual Reality in Different Fields</a:t>
            </a:r>
            <a:endParaRPr kumimoji="0" lang="en-US" altLang="zh-CN" sz="60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3"/>
          <p:cNvSpPr txBox="1"/>
          <p:nvPr/>
        </p:nvSpPr>
        <p:spPr>
          <a:xfrm>
            <a:off x="7313930" y="3309620"/>
            <a:ext cx="43141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Presented By: Deepankar Sharma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(BCA IV),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3175">
                  <a:noFill/>
                </a:ln>
                <a:solidFill>
                  <a:srgbClr val="FF501A"/>
                </a:soli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Graphic Era Hill University </a:t>
            </a:r>
            <a:endParaRPr kumimoji="0" lang="en-US" altLang="zh-CN" sz="1800" b="1" i="0" u="none" strike="noStrike" kern="1200" cap="none" spc="0" normalizeH="0" baseline="0" noProof="0" dirty="0" smtClean="0">
              <a:ln w="3175">
                <a:noFill/>
              </a:ln>
              <a:solidFill>
                <a:srgbClr val="FF501A"/>
              </a:soli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942015" y="1831841"/>
            <a:ext cx="8307070" cy="178371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0" b="0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THANK YOU</a:t>
            </a:r>
            <a:endParaRPr kumimoji="0" lang="zh-CN" altLang="en-US" sz="11000" b="0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195632" y="1326193"/>
            <a:ext cx="497141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1 Artificial Intelligence (AI) 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5785" y="2408385"/>
            <a:ext cx="351853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2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Computer Vision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5400" y="4567537"/>
            <a:ext cx="490410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Augmented Reality (AR)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29440" y="3491364"/>
            <a:ext cx="3969385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3 </a:t>
            </a:r>
            <a:r>
              <a:rPr lang="en-US" altLang="zh-CN" noProof="0" dirty="0" smtClean="0">
                <a:ln>
                  <a:noFill/>
                </a:ln>
                <a:uLnTx/>
                <a:uFillTx/>
                <a:sym typeface="+mn-ea"/>
              </a:rPr>
              <a:t>Virtual Reality (VR)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4"/>
          <p:cNvSpPr txBox="1"/>
          <p:nvPr/>
        </p:nvSpPr>
        <p:spPr>
          <a:xfrm>
            <a:off x="516720" y="2789537"/>
            <a:ext cx="4220845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KEYWORDS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>
            <a:off x="750570" y="2166620"/>
            <a:ext cx="10001250" cy="920750"/>
            <a:chOff x="982" y="935"/>
            <a:chExt cx="15750" cy="1450"/>
          </a:xfrm>
        </p:grpSpPr>
        <p:sp>
          <p:nvSpPr>
            <p:cNvPr id="9" name="文本框 8"/>
            <p:cNvSpPr txBox="1"/>
            <p:nvPr/>
          </p:nvSpPr>
          <p:spPr>
            <a:xfrm>
              <a:off x="982" y="935"/>
              <a:ext cx="4413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Computer Vision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5122" name="文本框 9"/>
            <p:cNvSpPr txBox="1"/>
            <p:nvPr/>
          </p:nvSpPr>
          <p:spPr>
            <a:xfrm>
              <a:off x="982" y="1757"/>
              <a:ext cx="1575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Domain of AI -----&gt; visual inferences from digital images, videos, etc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0570" y="720725"/>
            <a:ext cx="6451600" cy="1536700"/>
            <a:chOff x="982" y="935"/>
            <a:chExt cx="10160" cy="2420"/>
          </a:xfrm>
        </p:grpSpPr>
        <p:sp>
          <p:nvSpPr>
            <p:cNvPr id="7" name="文本框 8"/>
            <p:cNvSpPr txBox="1"/>
            <p:nvPr/>
          </p:nvSpPr>
          <p:spPr>
            <a:xfrm>
              <a:off x="982" y="935"/>
              <a:ext cx="5233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Artificial Intelligence</a:t>
              </a:r>
              <a:endParaRPr kumimoji="0" lang="zh-CN" altLang="en-US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982" y="1757"/>
              <a:ext cx="10160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Machines are Intelligent, Can make decisions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Tremendous amount of power the data holds 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0570" y="5061585"/>
            <a:ext cx="10001250" cy="920750"/>
            <a:chOff x="982" y="935"/>
            <a:chExt cx="15750" cy="1450"/>
          </a:xfrm>
        </p:grpSpPr>
        <p:sp>
          <p:nvSpPr>
            <p:cNvPr id="11" name="文本框 8"/>
            <p:cNvSpPr txBox="1"/>
            <p:nvPr/>
          </p:nvSpPr>
          <p:spPr>
            <a:xfrm>
              <a:off x="982" y="935"/>
              <a:ext cx="5016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Augmented Reality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982" y="1757"/>
              <a:ext cx="1575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This artificial environment is augmented with read environment ----&gt; parallel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0570" y="3503930"/>
            <a:ext cx="10001250" cy="1228725"/>
            <a:chOff x="982" y="935"/>
            <a:chExt cx="15750" cy="1935"/>
          </a:xfrm>
        </p:grpSpPr>
        <p:sp>
          <p:nvSpPr>
            <p:cNvPr id="15" name="文本框 8"/>
            <p:cNvSpPr txBox="1"/>
            <p:nvPr/>
          </p:nvSpPr>
          <p:spPr>
            <a:xfrm>
              <a:off x="982" y="935"/>
              <a:ext cx="3729" cy="8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Virtual Reality</a:t>
              </a:r>
              <a:endParaRPr kumimoji="0" lang="en-US" altLang="zh-CN" sz="2800" kern="1200" cap="none" spc="0" normalizeH="0" baseline="0" noProof="0" dirty="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6" name="文本框 9"/>
            <p:cNvSpPr txBox="1"/>
            <p:nvPr/>
          </p:nvSpPr>
          <p:spPr>
            <a:xfrm>
              <a:off x="982" y="1757"/>
              <a:ext cx="15750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03ABBF"/>
                  </a:solidFill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rPr>
                <a:t>Sophisticated to replace the original real environment with an artificial environment</a:t>
              </a:r>
              <a:endParaRPr lang="en-US" altLang="zh-CN" sz="2000" b="1" dirty="0">
                <a:solidFill>
                  <a:srgbClr val="03ABBF"/>
                </a:solidFill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flipV="1">
            <a:off x="6562725" y="6351588"/>
            <a:ext cx="142875" cy="141288"/>
          </a:xfrm>
          <a:prstGeom prst="ellipse">
            <a:avLst/>
          </a:prstGeom>
          <a:noFill/>
          <a:ln w="12700">
            <a:solidFill>
              <a:srgbClr val="03ABBF"/>
            </a:solidFill>
          </a:ln>
          <a:effectLst>
            <a:outerShdw blurRad="50800" dist="1016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483235" y="321945"/>
            <a:ext cx="1170876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Applications of Augmented Reality and Virtual Reality</a:t>
            </a:r>
            <a:endParaRPr kumimoji="0" lang="en-US" sz="5400" b="1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35" y="4630420"/>
            <a:ext cx="9518650" cy="1918970"/>
            <a:chOff x="761" y="7092"/>
            <a:chExt cx="14990" cy="3022"/>
          </a:xfrm>
        </p:grpSpPr>
        <p:sp>
          <p:nvSpPr>
            <p:cNvPr id="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文本框 13"/>
            <p:cNvSpPr txBox="1"/>
            <p:nvPr/>
          </p:nvSpPr>
          <p:spPr>
            <a:xfrm>
              <a:off x="761" y="7639"/>
              <a:ext cx="422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Public Safety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43" y="7092"/>
              <a:ext cx="3786" cy="25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3" y="7092"/>
              <a:ext cx="4108" cy="252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10235" y="2466340"/>
            <a:ext cx="9595485" cy="1918335"/>
            <a:chOff x="961" y="3884"/>
            <a:chExt cx="15111" cy="3021"/>
          </a:xfrm>
        </p:grpSpPr>
        <p:grpSp>
          <p:nvGrpSpPr>
            <p:cNvPr id="5" name="Group 4"/>
            <p:cNvGrpSpPr/>
            <p:nvPr/>
          </p:nvGrpSpPr>
          <p:grpSpPr>
            <a:xfrm>
              <a:off x="961" y="4431"/>
              <a:ext cx="9975" cy="2475"/>
              <a:chOff x="761" y="7639"/>
              <a:chExt cx="9975" cy="2475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0646" y="10024"/>
                <a:ext cx="90" cy="90"/>
              </a:xfrm>
              <a:prstGeom prst="ellipse">
                <a:avLst/>
              </a:prstGeom>
              <a:solidFill>
                <a:srgbClr val="03ABB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254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" name="文本框 13"/>
              <p:cNvSpPr txBox="1"/>
              <p:nvPr/>
            </p:nvSpPr>
            <p:spPr>
              <a:xfrm>
                <a:off x="761" y="7639"/>
                <a:ext cx="4221" cy="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>
                    <a:gradFill>
                      <a:gsLst>
                        <a:gs pos="100000">
                          <a:srgbClr val="FF0000"/>
                        </a:gs>
                        <a:gs pos="0">
                          <a:srgbClr val="FF9933"/>
                        </a:gs>
                      </a:gsLst>
                      <a:lin ang="5400000" scaled="1"/>
                    </a:gra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rial" panose="020B0604020202020204" pitchFamily="34" charset="0"/>
                    <a:ea typeface="张海山锐线体2.0" pitchFamily="2" charset="-122"/>
                    <a:cs typeface="Arial" panose="020B0604020202020204" pitchFamily="34" charset="0"/>
                  </a:defRPr>
                </a:lvl1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gradFill>
                      <a:gsLst>
                        <a:gs pos="100000">
                          <a:srgbClr val="FF0000"/>
                        </a:gs>
                        <a:gs pos="0">
                          <a:srgbClr val="FF9933"/>
                        </a:gs>
                      </a:gsLst>
                      <a:lin ang="5400000" scaled="1"/>
                    </a:gra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张海山锐线体2.0" pitchFamily="2" charset="-122"/>
                    <a:cs typeface="Arial" panose="020B0604020202020204" pitchFamily="34" charset="0"/>
                    <a:sym typeface="+mn-ea"/>
                  </a:rPr>
                  <a:t>Public Safety</a:t>
                </a:r>
                <a:endPara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pic>
          <p:nvPicPr>
            <p:cNvPr id="13" name="Picture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43" y="3884"/>
              <a:ext cx="3817" cy="252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" name="Picture 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842" y="3884"/>
              <a:ext cx="4231" cy="252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235" y="262890"/>
            <a:ext cx="10003155" cy="1551940"/>
            <a:chOff x="761" y="414"/>
            <a:chExt cx="15753" cy="244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1551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Medical Training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2" name="Picture 1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463" y="462"/>
              <a:ext cx="4097" cy="23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" name="Picture 10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438" y="414"/>
              <a:ext cx="4076" cy="244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83235" y="4687570"/>
            <a:ext cx="10003155" cy="1805305"/>
            <a:chOff x="761" y="7382"/>
            <a:chExt cx="15753" cy="2843"/>
          </a:xfrm>
        </p:grpSpPr>
        <p:sp>
          <p:nvSpPr>
            <p:cNvPr id="28" name="椭圆 27"/>
            <p:cNvSpPr/>
            <p:nvPr/>
          </p:nvSpPr>
          <p:spPr>
            <a:xfrm flipV="1">
              <a:off x="10335" y="10003"/>
              <a:ext cx="225" cy="223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文本框 13"/>
            <p:cNvSpPr txBox="1"/>
            <p:nvPr/>
          </p:nvSpPr>
          <p:spPr>
            <a:xfrm>
              <a:off x="761" y="7383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Design and Modelling 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3" name="Picture 10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63" y="7383"/>
              <a:ext cx="4097" cy="27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4" name="Picture 10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438" y="7382"/>
              <a:ext cx="4077" cy="2733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521335" y="2037715"/>
            <a:ext cx="11064240" cy="2426970"/>
            <a:chOff x="821" y="3209"/>
            <a:chExt cx="17424" cy="3822"/>
          </a:xfrm>
        </p:grpSpPr>
        <p:sp>
          <p:nvSpPr>
            <p:cNvPr id="40" name="椭圆 39"/>
            <p:cNvSpPr/>
            <p:nvPr/>
          </p:nvSpPr>
          <p:spPr>
            <a:xfrm>
              <a:off x="13916" y="4936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234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80" y="6035"/>
              <a:ext cx="635" cy="63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243" name="组合 33"/>
            <p:cNvGrpSpPr/>
            <p:nvPr/>
          </p:nvGrpSpPr>
          <p:grpSpPr>
            <a:xfrm>
              <a:off x="13708" y="4468"/>
              <a:ext cx="367" cy="365"/>
              <a:chOff x="7867405" y="2989279"/>
              <a:chExt cx="885825" cy="885825"/>
            </a:xfrm>
          </p:grpSpPr>
          <p:sp>
            <p:nvSpPr>
              <p:cNvPr id="35" name="椭圆 13"/>
              <p:cNvSpPr>
                <a:spLocks noChangeArrowheads="1"/>
              </p:cNvSpPr>
              <p:nvPr/>
            </p:nvSpPr>
            <p:spPr bwMode="auto">
              <a:xfrm>
                <a:off x="7867405" y="2989279"/>
                <a:ext cx="885825" cy="885825"/>
              </a:xfrm>
              <a:prstGeom prst="ellipse">
                <a:avLst/>
              </a:pr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9245" name="组合 35"/>
              <p:cNvGrpSpPr/>
              <p:nvPr/>
            </p:nvGrpSpPr>
            <p:grpSpPr>
              <a:xfrm>
                <a:off x="7958650" y="3057939"/>
                <a:ext cx="703334" cy="752703"/>
                <a:chOff x="7948346" y="3034179"/>
                <a:chExt cx="723942" cy="774758"/>
              </a:xfrm>
            </p:grpSpPr>
            <p:sp>
              <p:nvSpPr>
                <p:cNvPr id="37" name="Freeform 9"/>
                <p:cNvSpPr/>
                <p:nvPr/>
              </p:nvSpPr>
              <p:spPr bwMode="auto">
                <a:xfrm>
                  <a:off x="7947463" y="3182082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9"/>
                <p:cNvSpPr/>
                <p:nvPr/>
              </p:nvSpPr>
              <p:spPr bwMode="auto">
                <a:xfrm rot="10800000">
                  <a:off x="7947463" y="3032200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" name="文本框 13"/>
            <p:cNvSpPr txBox="1"/>
            <p:nvPr/>
          </p:nvSpPr>
          <p:spPr>
            <a:xfrm>
              <a:off x="821" y="4809"/>
              <a:ext cx="4221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Retail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5" name="Picture 104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1583" y="3899"/>
              <a:ext cx="6663" cy="277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6" name="Picture 105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6664" y="3209"/>
              <a:ext cx="3896" cy="382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3235" y="4495165"/>
            <a:ext cx="9763125" cy="1997710"/>
            <a:chOff x="761" y="7079"/>
            <a:chExt cx="15375" cy="3146"/>
          </a:xfrm>
        </p:grpSpPr>
        <p:sp>
          <p:nvSpPr>
            <p:cNvPr id="28" name="椭圆 27"/>
            <p:cNvSpPr/>
            <p:nvPr/>
          </p:nvSpPr>
          <p:spPr>
            <a:xfrm flipV="1">
              <a:off x="10335" y="10003"/>
              <a:ext cx="225" cy="223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0646" y="10024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文本框 13"/>
            <p:cNvSpPr txBox="1"/>
            <p:nvPr/>
          </p:nvSpPr>
          <p:spPr>
            <a:xfrm>
              <a:off x="761" y="7792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Classroom Education 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1" name="Picture 1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41" y="7079"/>
              <a:ext cx="4818" cy="25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" name="Picture 10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86" y="7079"/>
              <a:ext cx="4350" cy="253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483235" y="386715"/>
            <a:ext cx="9763125" cy="1678940"/>
            <a:chOff x="761" y="609"/>
            <a:chExt cx="15375" cy="2644"/>
          </a:xfrm>
        </p:grpSpPr>
        <p:sp>
          <p:nvSpPr>
            <p:cNvPr id="14" name="文本框 13"/>
            <p:cNvSpPr txBox="1"/>
            <p:nvPr/>
          </p:nvSpPr>
          <p:spPr>
            <a:xfrm>
              <a:off x="761" y="1551"/>
              <a:ext cx="4474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Repair and Maintenance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10" name="Picture 10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610"/>
              <a:ext cx="4819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Picture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86" y="609"/>
              <a:ext cx="4351" cy="264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83235" y="2282190"/>
            <a:ext cx="10003155" cy="1952625"/>
            <a:chOff x="761" y="3594"/>
            <a:chExt cx="15753" cy="3075"/>
          </a:xfrm>
        </p:grpSpPr>
        <p:sp>
          <p:nvSpPr>
            <p:cNvPr id="40" name="椭圆 39"/>
            <p:cNvSpPr/>
            <p:nvPr/>
          </p:nvSpPr>
          <p:spPr>
            <a:xfrm>
              <a:off x="13916" y="4936"/>
              <a:ext cx="90" cy="90"/>
            </a:xfrm>
            <a:prstGeom prst="ellipse">
              <a:avLst/>
            </a:prstGeom>
            <a:solidFill>
              <a:srgbClr val="03A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54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234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80" y="6035"/>
              <a:ext cx="635" cy="63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243" name="组合 33"/>
            <p:cNvGrpSpPr/>
            <p:nvPr/>
          </p:nvGrpSpPr>
          <p:grpSpPr>
            <a:xfrm>
              <a:off x="13708" y="4468"/>
              <a:ext cx="367" cy="365"/>
              <a:chOff x="7867405" y="2989279"/>
              <a:chExt cx="885825" cy="885825"/>
            </a:xfrm>
          </p:grpSpPr>
          <p:sp>
            <p:nvSpPr>
              <p:cNvPr id="35" name="椭圆 13"/>
              <p:cNvSpPr>
                <a:spLocks noChangeArrowheads="1"/>
              </p:cNvSpPr>
              <p:nvPr/>
            </p:nvSpPr>
            <p:spPr bwMode="auto">
              <a:xfrm>
                <a:off x="7867405" y="2989279"/>
                <a:ext cx="885825" cy="885825"/>
              </a:xfrm>
              <a:prstGeom prst="ellipse">
                <a:avLst/>
              </a:pr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9245" name="组合 35"/>
              <p:cNvGrpSpPr/>
              <p:nvPr/>
            </p:nvGrpSpPr>
            <p:grpSpPr>
              <a:xfrm>
                <a:off x="7958650" y="3057939"/>
                <a:ext cx="703334" cy="752703"/>
                <a:chOff x="7948346" y="3034179"/>
                <a:chExt cx="723942" cy="774758"/>
              </a:xfrm>
            </p:grpSpPr>
            <p:sp>
              <p:nvSpPr>
                <p:cNvPr id="37" name="Freeform 9"/>
                <p:cNvSpPr/>
                <p:nvPr/>
              </p:nvSpPr>
              <p:spPr bwMode="auto">
                <a:xfrm>
                  <a:off x="7947463" y="3182082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9"/>
                <p:cNvSpPr/>
                <p:nvPr/>
              </p:nvSpPr>
              <p:spPr bwMode="auto">
                <a:xfrm rot="10800000">
                  <a:off x="7947463" y="3032200"/>
                  <a:ext cx="725704" cy="624507"/>
                </a:xfrm>
                <a:custGeom>
                  <a:avLst/>
                  <a:gdLst>
                    <a:gd name="T0" fmla="*/ 1400682 w 827"/>
                    <a:gd name="T1" fmla="*/ 0 h 715"/>
                    <a:gd name="T2" fmla="*/ 2312104 w 827"/>
                    <a:gd name="T3" fmla="*/ 0 h 715"/>
                    <a:gd name="T4" fmla="*/ 1160246 w 827"/>
                    <a:gd name="T5" fmla="*/ 1998978 h 715"/>
                    <a:gd name="T6" fmla="*/ 0 w 827"/>
                    <a:gd name="T7" fmla="*/ 0 h 715"/>
                    <a:gd name="T8" fmla="*/ 914218 w 827"/>
                    <a:gd name="T9" fmla="*/ 0 h 7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7" h="715">
                      <a:moveTo>
                        <a:pt x="501" y="0"/>
                      </a:moveTo>
                      <a:lnTo>
                        <a:pt x="827" y="0"/>
                      </a:lnTo>
                      <a:lnTo>
                        <a:pt x="415" y="715"/>
                      </a:lnTo>
                      <a:lnTo>
                        <a:pt x="0" y="0"/>
                      </a:lnTo>
                      <a:lnTo>
                        <a:pt x="327" y="0"/>
                      </a:lnTo>
                    </a:path>
                  </a:pathLst>
                </a:custGeom>
                <a:noFill/>
                <a:ln w="12700">
                  <a:solidFill>
                    <a:srgbClr val="03ABBF"/>
                  </a:solidFill>
                </a:ln>
                <a:effectLst>
                  <a:outerShdw blurRad="50800" dist="101600" dir="5400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" name="文本框 13"/>
            <p:cNvSpPr txBox="1"/>
            <p:nvPr/>
          </p:nvSpPr>
          <p:spPr>
            <a:xfrm>
              <a:off x="761" y="4468"/>
              <a:ext cx="4221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3200"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</a:defRPr>
              </a:lvl1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srgbClr val="FF0000"/>
                      </a:gs>
                      <a:gs pos="0">
                        <a:srgbClr val="FF9933"/>
                      </a:gs>
                    </a:gsLst>
                    <a:lin ang="5400000" scaled="1"/>
                  </a:gra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张海山锐线体2.0" pitchFamily="2" charset="-122"/>
                  <a:cs typeface="Arial" panose="020B0604020202020204" pitchFamily="34" charset="0"/>
                  <a:sym typeface="+mn-ea"/>
                </a:rPr>
                <a:t>Business Logistics</a:t>
              </a:r>
              <a:endPara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endParaRPr>
            </a:p>
          </p:txBody>
        </p:sp>
        <p:pic>
          <p:nvPicPr>
            <p:cNvPr id="109" name="Picture 10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741" y="3606"/>
              <a:ext cx="4819" cy="289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" name="Picture 11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1786" y="3594"/>
              <a:ext cx="4349" cy="290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3235" y="1992630"/>
            <a:ext cx="284099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AR could (further) privatize public spaces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椭圆 27"/>
          <p:cNvSpPr/>
          <p:nvPr/>
        </p:nvSpPr>
        <p:spPr>
          <a:xfrm flipV="1">
            <a:off x="6562725" y="6351588"/>
            <a:ext cx="142875" cy="141288"/>
          </a:xfrm>
          <a:prstGeom prst="ellipse">
            <a:avLst/>
          </a:prstGeom>
          <a:noFill/>
          <a:ln w="12700">
            <a:solidFill>
              <a:srgbClr val="03ABBF"/>
            </a:solidFill>
          </a:ln>
          <a:effectLst>
            <a:outerShdw blurRad="50800" dist="1016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60369" y="6365081"/>
            <a:ext cx="57150" cy="57150"/>
          </a:xfrm>
          <a:prstGeom prst="ellipse">
            <a:avLst/>
          </a:prstGeom>
          <a:solidFill>
            <a:srgbClr val="03ABB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836819" y="3134585"/>
            <a:ext cx="57150" cy="57150"/>
          </a:xfrm>
          <a:prstGeom prst="ellipse">
            <a:avLst/>
          </a:prstGeom>
          <a:solidFill>
            <a:srgbClr val="03ABB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3832225"/>
            <a:ext cx="403225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43" name="组合 33"/>
          <p:cNvGrpSpPr/>
          <p:nvPr/>
        </p:nvGrpSpPr>
        <p:grpSpPr>
          <a:xfrm>
            <a:off x="8704263" y="2836863"/>
            <a:ext cx="233362" cy="231775"/>
            <a:chOff x="7867405" y="2989279"/>
            <a:chExt cx="885825" cy="885825"/>
          </a:xfrm>
        </p:grpSpPr>
        <p:sp>
          <p:nvSpPr>
            <p:cNvPr id="35" name="椭圆 13"/>
            <p:cNvSpPr>
              <a:spLocks noChangeArrowheads="1"/>
            </p:cNvSpPr>
            <p:nvPr/>
          </p:nvSpPr>
          <p:spPr bwMode="auto">
            <a:xfrm>
              <a:off x="7867405" y="2989279"/>
              <a:ext cx="885825" cy="885825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245" name="组合 35"/>
            <p:cNvGrpSpPr/>
            <p:nvPr/>
          </p:nvGrpSpPr>
          <p:grpSpPr>
            <a:xfrm>
              <a:off x="7958650" y="3057939"/>
              <a:ext cx="703334" cy="752703"/>
              <a:chOff x="7948346" y="3034179"/>
              <a:chExt cx="723942" cy="774758"/>
            </a:xfrm>
          </p:grpSpPr>
          <p:sp>
            <p:nvSpPr>
              <p:cNvPr id="37" name="Freeform 9"/>
              <p:cNvSpPr/>
              <p:nvPr/>
            </p:nvSpPr>
            <p:spPr bwMode="auto">
              <a:xfrm>
                <a:off x="7947463" y="3182082"/>
                <a:ext cx="725704" cy="624507"/>
              </a:xfrm>
              <a:custGeom>
                <a:avLst/>
                <a:gdLst>
                  <a:gd name="T0" fmla="*/ 1400682 w 827"/>
                  <a:gd name="T1" fmla="*/ 0 h 715"/>
                  <a:gd name="T2" fmla="*/ 2312104 w 827"/>
                  <a:gd name="T3" fmla="*/ 0 h 715"/>
                  <a:gd name="T4" fmla="*/ 1160246 w 827"/>
                  <a:gd name="T5" fmla="*/ 1998978 h 715"/>
                  <a:gd name="T6" fmla="*/ 0 w 827"/>
                  <a:gd name="T7" fmla="*/ 0 h 715"/>
                  <a:gd name="T8" fmla="*/ 914218 w 827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7" h="715">
                    <a:moveTo>
                      <a:pt x="501" y="0"/>
                    </a:moveTo>
                    <a:lnTo>
                      <a:pt x="827" y="0"/>
                    </a:lnTo>
                    <a:lnTo>
                      <a:pt x="415" y="715"/>
                    </a:lnTo>
                    <a:lnTo>
                      <a:pt x="0" y="0"/>
                    </a:lnTo>
                    <a:lnTo>
                      <a:pt x="327" y="0"/>
                    </a:lnTo>
                  </a:path>
                </a:pathLst>
              </a:cu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9"/>
              <p:cNvSpPr/>
              <p:nvPr/>
            </p:nvSpPr>
            <p:spPr bwMode="auto">
              <a:xfrm rot="10800000">
                <a:off x="7947463" y="3032200"/>
                <a:ext cx="725704" cy="624507"/>
              </a:xfrm>
              <a:custGeom>
                <a:avLst/>
                <a:gdLst>
                  <a:gd name="T0" fmla="*/ 1400682 w 827"/>
                  <a:gd name="T1" fmla="*/ 0 h 715"/>
                  <a:gd name="T2" fmla="*/ 2312104 w 827"/>
                  <a:gd name="T3" fmla="*/ 0 h 715"/>
                  <a:gd name="T4" fmla="*/ 1160246 w 827"/>
                  <a:gd name="T5" fmla="*/ 1998978 h 715"/>
                  <a:gd name="T6" fmla="*/ 0 w 827"/>
                  <a:gd name="T7" fmla="*/ 0 h 715"/>
                  <a:gd name="T8" fmla="*/ 914218 w 827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7" h="715">
                    <a:moveTo>
                      <a:pt x="501" y="0"/>
                    </a:moveTo>
                    <a:lnTo>
                      <a:pt x="827" y="0"/>
                    </a:lnTo>
                    <a:lnTo>
                      <a:pt x="415" y="715"/>
                    </a:lnTo>
                    <a:lnTo>
                      <a:pt x="0" y="0"/>
                    </a:lnTo>
                    <a:lnTo>
                      <a:pt x="327" y="0"/>
                    </a:lnTo>
                  </a:path>
                </a:pathLst>
              </a:cu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文本框 13"/>
          <p:cNvSpPr txBox="1"/>
          <p:nvPr/>
        </p:nvSpPr>
        <p:spPr>
          <a:xfrm>
            <a:off x="483235" y="4576445"/>
            <a:ext cx="268033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Autonomous Driving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483235" y="119380"/>
            <a:ext cx="1170876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sng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Potential Threats by AR and VR</a:t>
            </a:r>
            <a:endParaRPr kumimoji="0" lang="en-US" sz="5400" b="1" i="0" u="sng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98780" y="589280"/>
            <a:ext cx="2925445" cy="526923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3235" y="984885"/>
            <a:ext cx="28409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AR threatens our rights 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8" name="椭圆 27"/>
          <p:cNvSpPr/>
          <p:nvPr/>
        </p:nvSpPr>
        <p:spPr>
          <a:xfrm flipV="1">
            <a:off x="6562725" y="6351588"/>
            <a:ext cx="142875" cy="141288"/>
          </a:xfrm>
          <a:prstGeom prst="ellipse">
            <a:avLst/>
          </a:prstGeom>
          <a:noFill/>
          <a:ln w="12700">
            <a:solidFill>
              <a:srgbClr val="03ABBF"/>
            </a:solidFill>
          </a:ln>
          <a:effectLst>
            <a:outerShdw blurRad="50800" dist="101600" dir="540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空心弧 37"/>
          <p:cNvSpPr/>
          <p:nvPr/>
        </p:nvSpPr>
        <p:spPr>
          <a:xfrm rot="4540765">
            <a:off x="3641725" y="1128713"/>
            <a:ext cx="5199063" cy="5453063"/>
          </a:xfrm>
          <a:prstGeom prst="blockArc">
            <a:avLst>
              <a:gd name="adj1" fmla="val 16167028"/>
              <a:gd name="adj2" fmla="val 124344"/>
              <a:gd name="adj3" fmla="val 174"/>
            </a:avLst>
          </a:prstGeom>
          <a:solidFill>
            <a:srgbClr val="03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空心弧 40"/>
          <p:cNvSpPr/>
          <p:nvPr/>
        </p:nvSpPr>
        <p:spPr>
          <a:xfrm rot="4540765">
            <a:off x="3657076" y="1149650"/>
            <a:ext cx="5199764" cy="5453618"/>
          </a:xfrm>
          <a:prstGeom prst="blockArc">
            <a:avLst>
              <a:gd name="adj1" fmla="val 20070115"/>
              <a:gd name="adj2" fmla="val 135408"/>
              <a:gd name="adj3" fmla="val 958"/>
            </a:avLst>
          </a:prstGeom>
          <a:solidFill>
            <a:srgbClr val="03ABBF"/>
          </a:solidFill>
          <a:ln>
            <a:noFill/>
          </a:ln>
          <a:effectLst>
            <a:glow rad="88900">
              <a:srgbClr val="03ABBF">
                <a:alpha val="24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60369" y="6365081"/>
            <a:ext cx="57150" cy="57150"/>
          </a:xfrm>
          <a:prstGeom prst="ellipse">
            <a:avLst/>
          </a:prstGeom>
          <a:solidFill>
            <a:srgbClr val="03ABB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836819" y="3134585"/>
            <a:ext cx="57150" cy="57150"/>
          </a:xfrm>
          <a:prstGeom prst="ellipse">
            <a:avLst/>
          </a:prstGeom>
          <a:solidFill>
            <a:srgbClr val="03ABB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54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800" y="3832225"/>
            <a:ext cx="403225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43" name="组合 33"/>
          <p:cNvGrpSpPr/>
          <p:nvPr/>
        </p:nvGrpSpPr>
        <p:grpSpPr>
          <a:xfrm>
            <a:off x="8704263" y="2836863"/>
            <a:ext cx="233362" cy="231775"/>
            <a:chOff x="7867405" y="2989279"/>
            <a:chExt cx="885825" cy="885825"/>
          </a:xfrm>
        </p:grpSpPr>
        <p:sp>
          <p:nvSpPr>
            <p:cNvPr id="35" name="椭圆 13"/>
            <p:cNvSpPr>
              <a:spLocks noChangeArrowheads="1"/>
            </p:cNvSpPr>
            <p:nvPr/>
          </p:nvSpPr>
          <p:spPr bwMode="auto">
            <a:xfrm>
              <a:off x="7867405" y="2989279"/>
              <a:ext cx="885825" cy="885825"/>
            </a:xfrm>
            <a:prstGeom prst="ellipse">
              <a:avLst/>
            </a:prstGeom>
            <a:noFill/>
            <a:ln w="12700">
              <a:solidFill>
                <a:srgbClr val="03ABBF"/>
              </a:solidFill>
            </a:ln>
            <a:effectLst>
              <a:outerShdw blurRad="50800" dist="101600" dir="54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245" name="组合 35"/>
            <p:cNvGrpSpPr/>
            <p:nvPr/>
          </p:nvGrpSpPr>
          <p:grpSpPr>
            <a:xfrm>
              <a:off x="7958650" y="3057939"/>
              <a:ext cx="703334" cy="752703"/>
              <a:chOff x="7948346" y="3034179"/>
              <a:chExt cx="723942" cy="774758"/>
            </a:xfrm>
          </p:grpSpPr>
          <p:sp>
            <p:nvSpPr>
              <p:cNvPr id="37" name="Freeform 9"/>
              <p:cNvSpPr/>
              <p:nvPr/>
            </p:nvSpPr>
            <p:spPr bwMode="auto">
              <a:xfrm>
                <a:off x="7947463" y="3182082"/>
                <a:ext cx="725704" cy="624507"/>
              </a:xfrm>
              <a:custGeom>
                <a:avLst/>
                <a:gdLst>
                  <a:gd name="T0" fmla="*/ 1400682 w 827"/>
                  <a:gd name="T1" fmla="*/ 0 h 715"/>
                  <a:gd name="T2" fmla="*/ 2312104 w 827"/>
                  <a:gd name="T3" fmla="*/ 0 h 715"/>
                  <a:gd name="T4" fmla="*/ 1160246 w 827"/>
                  <a:gd name="T5" fmla="*/ 1998978 h 715"/>
                  <a:gd name="T6" fmla="*/ 0 w 827"/>
                  <a:gd name="T7" fmla="*/ 0 h 715"/>
                  <a:gd name="T8" fmla="*/ 914218 w 827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7" h="715">
                    <a:moveTo>
                      <a:pt x="501" y="0"/>
                    </a:moveTo>
                    <a:lnTo>
                      <a:pt x="827" y="0"/>
                    </a:lnTo>
                    <a:lnTo>
                      <a:pt x="415" y="715"/>
                    </a:lnTo>
                    <a:lnTo>
                      <a:pt x="0" y="0"/>
                    </a:lnTo>
                    <a:lnTo>
                      <a:pt x="327" y="0"/>
                    </a:lnTo>
                  </a:path>
                </a:pathLst>
              </a:cu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9"/>
              <p:cNvSpPr/>
              <p:nvPr/>
            </p:nvSpPr>
            <p:spPr bwMode="auto">
              <a:xfrm rot="10800000">
                <a:off x="7947463" y="3032200"/>
                <a:ext cx="725704" cy="624507"/>
              </a:xfrm>
              <a:custGeom>
                <a:avLst/>
                <a:gdLst>
                  <a:gd name="T0" fmla="*/ 1400682 w 827"/>
                  <a:gd name="T1" fmla="*/ 0 h 715"/>
                  <a:gd name="T2" fmla="*/ 2312104 w 827"/>
                  <a:gd name="T3" fmla="*/ 0 h 715"/>
                  <a:gd name="T4" fmla="*/ 1160246 w 827"/>
                  <a:gd name="T5" fmla="*/ 1998978 h 715"/>
                  <a:gd name="T6" fmla="*/ 0 w 827"/>
                  <a:gd name="T7" fmla="*/ 0 h 715"/>
                  <a:gd name="T8" fmla="*/ 914218 w 827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7" h="715">
                    <a:moveTo>
                      <a:pt x="501" y="0"/>
                    </a:moveTo>
                    <a:lnTo>
                      <a:pt x="827" y="0"/>
                    </a:lnTo>
                    <a:lnTo>
                      <a:pt x="415" y="715"/>
                    </a:lnTo>
                    <a:lnTo>
                      <a:pt x="0" y="0"/>
                    </a:lnTo>
                    <a:lnTo>
                      <a:pt x="327" y="0"/>
                    </a:lnTo>
                  </a:path>
                </a:pathLst>
              </a:custGeom>
              <a:noFill/>
              <a:ln w="12700">
                <a:solidFill>
                  <a:srgbClr val="03ABBF"/>
                </a:solidFill>
              </a:ln>
              <a:effectLst>
                <a:outerShdw blurRad="50800" dist="101600" dir="5400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文本框 13"/>
          <p:cNvSpPr txBox="1"/>
          <p:nvPr/>
        </p:nvSpPr>
        <p:spPr>
          <a:xfrm>
            <a:off x="483235" y="2837180"/>
            <a:ext cx="268033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Reality Distortion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83235" y="4947920"/>
            <a:ext cx="268033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32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Classroom Education 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704850" y="1233488"/>
            <a:ext cx="10782300" cy="499586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3" r="21929"/>
          <a:stretch>
            <a:fillRect/>
          </a:stretch>
        </p:blipFill>
        <p:spPr>
          <a:xfrm>
            <a:off x="1047750" y="1757254"/>
            <a:ext cx="3924300" cy="3911210"/>
          </a:xfrm>
          <a:custGeom>
            <a:avLst/>
            <a:gdLst>
              <a:gd name="connsiteX0" fmla="*/ 0 w 3924300"/>
              <a:gd name="connsiteY0" fmla="*/ 0 h 3911204"/>
              <a:gd name="connsiteX1" fmla="*/ 3924300 w 3924300"/>
              <a:gd name="connsiteY1" fmla="*/ 0 h 3911204"/>
              <a:gd name="connsiteX2" fmla="*/ 3924300 w 3924300"/>
              <a:gd name="connsiteY2" fmla="*/ 3911204 h 3911204"/>
              <a:gd name="connsiteX3" fmla="*/ 0 w 3924300"/>
              <a:gd name="connsiteY3" fmla="*/ 3911204 h 391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911204">
                <a:moveTo>
                  <a:pt x="0" y="0"/>
                </a:moveTo>
                <a:lnTo>
                  <a:pt x="3924300" y="0"/>
                </a:lnTo>
                <a:lnTo>
                  <a:pt x="3924300" y="3911204"/>
                </a:lnTo>
                <a:lnTo>
                  <a:pt x="0" y="3911204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952500" y="1666875"/>
            <a:ext cx="4095750" cy="4076700"/>
          </a:xfrm>
          <a:prstGeom prst="rect">
            <a:avLst/>
          </a:prstGeom>
          <a:noFill/>
          <a:ln>
            <a:solidFill>
              <a:srgbClr val="03A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5"/>
          <p:cNvSpPr txBox="1"/>
          <p:nvPr/>
        </p:nvSpPr>
        <p:spPr>
          <a:xfrm>
            <a:off x="952685" y="126866"/>
            <a:ext cx="386334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6600"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0">
                      <a:srgbClr val="FF9933"/>
                    </a:gs>
                  </a:gsLst>
                  <a:lin ang="5400000" scaled="1"/>
                </a:gradFill>
                <a:effectLst>
                  <a:outerShdw blurRad="50800" dist="1270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张海山锐线体2.0" pitchFamily="2" charset="-122"/>
                <a:cs typeface="Arial" panose="020B0604020202020204" pitchFamily="34" charset="0"/>
                <a:sym typeface="+mn-ea"/>
              </a:rPr>
              <a:t>Feedback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100000">
                    <a:srgbClr val="FF0000"/>
                  </a:gs>
                  <a:gs pos="0">
                    <a:srgbClr val="FF9933"/>
                  </a:gs>
                </a:gsLst>
                <a:lin ang="5400000" scaled="1"/>
              </a:gradFill>
              <a:effectLst>
                <a:outerShdw blurRad="50800" dist="1270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张海山锐线体2.0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38670" y="690245"/>
            <a:ext cx="2242820" cy="54775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35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US" sz="350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 -0.005 -0.029 -0.009 -0.044 -0.009 C -0.114 -0.009 -0.169 0.048 -0.169 0.117 C -0.169 0.185 -0.114 0.241 -0.044 0.241 C -0.029 0.241 -0.014 0.238 0 0.233 C -0.047 0.215 -0.08 0.17 -0.08 0.117 C -0.08 0.063 -0.047 0.018 0 0 Z" pathEditMode="relative" ptsTypes="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</Words>
  <Application>WPS Presentation</Application>
  <PresentationFormat>自定义</PresentationFormat>
  <Paragraphs>71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Calibri Light</vt:lpstr>
      <vt:lpstr>张海山锐线体2.0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deepankarSharma2003</cp:lastModifiedBy>
  <cp:revision>114</cp:revision>
  <dcterms:created xsi:type="dcterms:W3CDTF">2014-11-03T08:29:00Z</dcterms:created>
  <dcterms:modified xsi:type="dcterms:W3CDTF">2022-06-08T19:47:17Z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4XcTMlnklC59949.ppt</vt:lpwstr>
  </property>
  <property fmtid="{D5CDD505-2E9C-101B-9397-08002B2CF9AE}" pid="3" name="fileid">
    <vt:lpwstr>518304</vt:lpwstr>
  </property>
  <property fmtid="{D5CDD505-2E9C-101B-9397-08002B2CF9AE}" pid="4" name="KSOProductBuildVer">
    <vt:lpwstr>1033-11.2.0.11156</vt:lpwstr>
  </property>
  <property fmtid="{D5CDD505-2E9C-101B-9397-08002B2CF9AE}" pid="5" name="ICV">
    <vt:lpwstr>030379CB9BD7462083F6D2EBBD5AAFCF</vt:lpwstr>
  </property>
</Properties>
</file>